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65" r:id="rId6"/>
    <p:sldId id="266" r:id="rId7"/>
    <p:sldId id="258" r:id="rId8"/>
    <p:sldId id="260" r:id="rId9"/>
    <p:sldId id="259" r:id="rId10"/>
    <p:sldId id="261" r:id="rId11"/>
    <p:sldId id="262"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115" d="100"/>
          <a:sy n="115" d="100"/>
        </p:scale>
        <p:origin x="42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imestables.co.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latin typeface="High Tower Text" panose="02040502050506030303" pitchFamily="18" charset="0"/>
              </a:rPr>
              <a:t>Years 3, 4 &amp;5 - Maths Calculation Strategies</a:t>
            </a:r>
          </a:p>
        </p:txBody>
      </p:sp>
      <p:sp>
        <p:nvSpPr>
          <p:cNvPr id="3" name="Subtitle 2"/>
          <p:cNvSpPr>
            <a:spLocks noGrp="1"/>
          </p:cNvSpPr>
          <p:nvPr>
            <p:ph type="subTitle" idx="1"/>
          </p:nvPr>
        </p:nvSpPr>
        <p:spPr/>
        <p:txBody>
          <a:bodyPr>
            <a:normAutofit/>
          </a:bodyPr>
          <a:lstStyle/>
          <a:p>
            <a:pPr algn="ctr"/>
            <a:r>
              <a:rPr lang="en-GB" sz="3200" dirty="0" smtClean="0">
                <a:latin typeface="High Tower Text" panose="02040502050506030303" pitchFamily="18" charset="0"/>
              </a:rPr>
              <a:t>Wednesday 3</a:t>
            </a:r>
            <a:r>
              <a:rPr lang="en-GB" sz="3200" baseline="30000" dirty="0" smtClean="0">
                <a:latin typeface="High Tower Text" panose="02040502050506030303" pitchFamily="18" charset="0"/>
              </a:rPr>
              <a:t>rd</a:t>
            </a:r>
            <a:r>
              <a:rPr lang="en-GB" sz="3200" dirty="0" smtClean="0">
                <a:latin typeface="High Tower Text" panose="02040502050506030303" pitchFamily="18" charset="0"/>
              </a:rPr>
              <a:t> December 2020</a:t>
            </a:r>
            <a:endParaRPr lang="en-GB" sz="3200" dirty="0">
              <a:latin typeface="High Tower Text" panose="02040502050506030303" pitchFamily="18" charset="0"/>
            </a:endParaRPr>
          </a:p>
        </p:txBody>
      </p:sp>
      <p:pic>
        <p:nvPicPr>
          <p:cNvPr id="4" name="Picture 3"/>
          <p:cNvPicPr>
            <a:picLocks noChangeAspect="1"/>
          </p:cNvPicPr>
          <p:nvPr/>
        </p:nvPicPr>
        <p:blipFill>
          <a:blip r:embed="rId2"/>
          <a:stretch>
            <a:fillRect/>
          </a:stretch>
        </p:blipFill>
        <p:spPr>
          <a:xfrm>
            <a:off x="3927368" y="701033"/>
            <a:ext cx="2926334" cy="1213209"/>
          </a:xfrm>
          <a:prstGeom prst="rect">
            <a:avLst/>
          </a:prstGeom>
        </p:spPr>
      </p:pic>
    </p:spTree>
    <p:extLst>
      <p:ext uri="{BB962C8B-B14F-4D97-AF65-F5344CB8AC3E}">
        <p14:creationId xmlns:p14="http://schemas.microsoft.com/office/powerpoint/2010/main" val="726659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Year 4 Multiplication Tables Check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3200" b="1" u="sng" dirty="0" smtClean="0">
                <a:solidFill>
                  <a:schemeClr val="accent1"/>
                </a:solidFill>
                <a:latin typeface="High Tower Text" panose="02040502050506030303" pitchFamily="18" charset="0"/>
              </a:rPr>
              <a:t>How we are supporting in school:</a:t>
            </a:r>
          </a:p>
          <a:p>
            <a:r>
              <a:rPr lang="en-GB" sz="2800" dirty="0" smtClean="0">
                <a:solidFill>
                  <a:schemeClr val="tx1"/>
                </a:solidFill>
                <a:latin typeface="High Tower Text" panose="02040502050506030303" pitchFamily="18" charset="0"/>
              </a:rPr>
              <a:t>Regular times table sessions</a:t>
            </a:r>
          </a:p>
          <a:p>
            <a:r>
              <a:rPr lang="en-GB" sz="2800" dirty="0" smtClean="0">
                <a:solidFill>
                  <a:schemeClr val="tx1"/>
                </a:solidFill>
                <a:latin typeface="High Tower Text" panose="02040502050506030303" pitchFamily="18" charset="0"/>
              </a:rPr>
              <a:t>Mental arithmetic sessions weekly</a:t>
            </a:r>
          </a:p>
          <a:p>
            <a:r>
              <a:rPr lang="en-GB" sz="2800" dirty="0" smtClean="0">
                <a:solidFill>
                  <a:schemeClr val="tx1"/>
                </a:solidFill>
                <a:latin typeface="High Tower Text" panose="02040502050506030303" pitchFamily="18" charset="0"/>
              </a:rPr>
              <a:t>Completion of times table grids and quiz questions</a:t>
            </a:r>
          </a:p>
          <a:p>
            <a:r>
              <a:rPr lang="en-GB" sz="2800" dirty="0" smtClean="0">
                <a:solidFill>
                  <a:schemeClr val="tx1"/>
                </a:solidFill>
                <a:latin typeface="High Tower Text" panose="02040502050506030303" pitchFamily="18" charset="0"/>
              </a:rPr>
              <a:t>‘Times Table </a:t>
            </a:r>
            <a:r>
              <a:rPr lang="en-GB" sz="2800" dirty="0" err="1" smtClean="0">
                <a:solidFill>
                  <a:schemeClr val="tx1"/>
                </a:solidFill>
                <a:latin typeface="High Tower Text" panose="02040502050506030303" pitchFamily="18" charset="0"/>
              </a:rPr>
              <a:t>Rockstars</a:t>
            </a:r>
            <a:r>
              <a:rPr lang="en-GB" sz="2800" dirty="0" smtClean="0">
                <a:solidFill>
                  <a:schemeClr val="tx1"/>
                </a:solidFill>
                <a:latin typeface="High Tower Text" panose="02040502050506030303" pitchFamily="18" charset="0"/>
              </a:rPr>
              <a:t>’ competitions</a:t>
            </a:r>
          </a:p>
          <a:p>
            <a:r>
              <a:rPr lang="en-GB" sz="2800" dirty="0" smtClean="0">
                <a:solidFill>
                  <a:schemeClr val="tx1"/>
                </a:solidFill>
                <a:latin typeface="High Tower Text" panose="02040502050506030303" pitchFamily="18" charset="0"/>
              </a:rPr>
              <a:t>‘Sound Check’ assessments half termly</a:t>
            </a:r>
          </a:p>
          <a:p>
            <a:r>
              <a:rPr lang="en-GB" sz="2800" dirty="0" smtClean="0">
                <a:solidFill>
                  <a:schemeClr val="tx1"/>
                </a:solidFill>
                <a:latin typeface="High Tower Text" panose="02040502050506030303" pitchFamily="18" charset="0"/>
              </a:rPr>
              <a:t>Extra support where needed</a:t>
            </a:r>
          </a:p>
        </p:txBody>
      </p:sp>
      <p:pic>
        <p:nvPicPr>
          <p:cNvPr id="4" name="Picture 3"/>
          <p:cNvPicPr>
            <a:picLocks noChangeAspect="1"/>
          </p:cNvPicPr>
          <p:nvPr/>
        </p:nvPicPr>
        <p:blipFill>
          <a:blip r:embed="rId2">
            <a:lum bright="70000" contrast="-70000"/>
          </a:blip>
          <a:stretch>
            <a:fillRect/>
          </a:stretch>
        </p:blipFill>
        <p:spPr>
          <a:xfrm>
            <a:off x="9657225" y="5708469"/>
            <a:ext cx="2266124" cy="939497"/>
          </a:xfrm>
          <a:prstGeom prst="rect">
            <a:avLst/>
          </a:prstGeom>
        </p:spPr>
      </p:pic>
    </p:spTree>
    <p:extLst>
      <p:ext uri="{BB962C8B-B14F-4D97-AF65-F5344CB8AC3E}">
        <p14:creationId xmlns:p14="http://schemas.microsoft.com/office/powerpoint/2010/main" val="264921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Year 4 Multiplication Tables Check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3200" b="1" u="sng" dirty="0" smtClean="0">
                <a:solidFill>
                  <a:schemeClr val="accent1"/>
                </a:solidFill>
                <a:latin typeface="High Tower Text" panose="02040502050506030303" pitchFamily="18" charset="0"/>
              </a:rPr>
              <a:t>How can you help at home?:</a:t>
            </a:r>
          </a:p>
          <a:p>
            <a:r>
              <a:rPr lang="en-GB" sz="2800" dirty="0" smtClean="0">
                <a:solidFill>
                  <a:schemeClr val="tx1"/>
                </a:solidFill>
                <a:latin typeface="High Tower Text" panose="02040502050506030303" pitchFamily="18" charset="0"/>
              </a:rPr>
              <a:t>Practising specific times tables that your child needs support with</a:t>
            </a:r>
          </a:p>
          <a:p>
            <a:r>
              <a:rPr lang="en-GB" sz="2800" dirty="0" smtClean="0">
                <a:solidFill>
                  <a:schemeClr val="tx1"/>
                </a:solidFill>
                <a:latin typeface="High Tower Text" panose="02040502050506030303" pitchFamily="18" charset="0"/>
              </a:rPr>
              <a:t>Completion of times table grids. </a:t>
            </a:r>
          </a:p>
          <a:p>
            <a:r>
              <a:rPr lang="en-GB" sz="2800" dirty="0" smtClean="0">
                <a:solidFill>
                  <a:schemeClr val="tx1"/>
                </a:solidFill>
                <a:latin typeface="High Tower Text" panose="02040502050506030303" pitchFamily="18" charset="0"/>
              </a:rPr>
              <a:t> Using ‘Times Table </a:t>
            </a:r>
            <a:r>
              <a:rPr lang="en-GB" sz="2800" dirty="0" err="1" smtClean="0">
                <a:solidFill>
                  <a:schemeClr val="tx1"/>
                </a:solidFill>
                <a:latin typeface="High Tower Text" panose="02040502050506030303" pitchFamily="18" charset="0"/>
              </a:rPr>
              <a:t>Rockstars</a:t>
            </a:r>
            <a:r>
              <a:rPr lang="en-GB" sz="2800" dirty="0" smtClean="0">
                <a:solidFill>
                  <a:schemeClr val="tx1"/>
                </a:solidFill>
                <a:latin typeface="High Tower Text" panose="02040502050506030303" pitchFamily="18" charset="0"/>
              </a:rPr>
              <a:t>’ at home</a:t>
            </a:r>
          </a:p>
          <a:p>
            <a:r>
              <a:rPr lang="en-GB" sz="2800" dirty="0">
                <a:solidFill>
                  <a:schemeClr val="tx1"/>
                </a:solidFill>
                <a:latin typeface="High Tower Text" panose="02040502050506030303" pitchFamily="18" charset="0"/>
              </a:rPr>
              <a:t> </a:t>
            </a:r>
            <a:r>
              <a:rPr lang="en-GB" sz="2800" dirty="0" smtClean="0">
                <a:solidFill>
                  <a:schemeClr val="tx1"/>
                </a:solidFill>
                <a:latin typeface="High Tower Text" panose="02040502050506030303" pitchFamily="18" charset="0"/>
              </a:rPr>
              <a:t>Free online </a:t>
            </a:r>
            <a:r>
              <a:rPr lang="en-GB" sz="2800" dirty="0">
                <a:solidFill>
                  <a:schemeClr val="tx1"/>
                </a:solidFill>
                <a:latin typeface="High Tower Text" panose="02040502050506030303" pitchFamily="18" charset="0"/>
              </a:rPr>
              <a:t>games such as: </a:t>
            </a:r>
            <a:r>
              <a:rPr lang="en-GB" sz="2800" dirty="0">
                <a:solidFill>
                  <a:schemeClr val="tx1"/>
                </a:solidFill>
                <a:latin typeface="High Tower Text" panose="02040502050506030303" pitchFamily="18" charset="0"/>
                <a:hlinkClick r:id="rId2"/>
              </a:rPr>
              <a:t>https://www.timestables.co.uk</a:t>
            </a:r>
            <a:r>
              <a:rPr lang="en-GB" sz="2800" dirty="0" smtClean="0">
                <a:solidFill>
                  <a:schemeClr val="tx1"/>
                </a:solidFill>
                <a:latin typeface="High Tower Text" panose="02040502050506030303" pitchFamily="18" charset="0"/>
                <a:hlinkClick r:id="rId2"/>
              </a:rPr>
              <a:t>/</a:t>
            </a:r>
            <a:r>
              <a:rPr lang="en-GB" sz="2800" dirty="0" smtClean="0">
                <a:solidFill>
                  <a:schemeClr val="tx1"/>
                </a:solidFill>
                <a:latin typeface="High Tower Text" panose="02040502050506030303" pitchFamily="18" charset="0"/>
              </a:rPr>
              <a:t> </a:t>
            </a:r>
          </a:p>
        </p:txBody>
      </p:sp>
      <p:pic>
        <p:nvPicPr>
          <p:cNvPr id="4" name="Picture 3"/>
          <p:cNvPicPr>
            <a:picLocks noChangeAspect="1"/>
          </p:cNvPicPr>
          <p:nvPr/>
        </p:nvPicPr>
        <p:blipFill>
          <a:blip r:embed="rId3">
            <a:lum bright="70000" contrast="-70000"/>
          </a:blip>
          <a:stretch>
            <a:fillRect/>
          </a:stretch>
        </p:blipFill>
        <p:spPr>
          <a:xfrm>
            <a:off x="9509761" y="5647333"/>
            <a:ext cx="2413588" cy="1000634"/>
          </a:xfrm>
          <a:prstGeom prst="rect">
            <a:avLst/>
          </a:prstGeom>
        </p:spPr>
      </p:pic>
    </p:spTree>
    <p:extLst>
      <p:ext uri="{BB962C8B-B14F-4D97-AF65-F5344CB8AC3E}">
        <p14:creationId xmlns:p14="http://schemas.microsoft.com/office/powerpoint/2010/main" val="2039669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u="sng" dirty="0" smtClean="0">
                <a:latin typeface="High Tower Text" panose="02040502050506030303" pitchFamily="18" charset="0"/>
              </a:rPr>
              <a:t>How can you support at home:  </a:t>
            </a:r>
            <a:r>
              <a:rPr lang="en-GB" sz="4800" dirty="0" smtClean="0">
                <a:latin typeface="High Tower Text" panose="02040502050506030303" pitchFamily="18" charset="0"/>
              </a:rPr>
              <a:t/>
            </a:r>
            <a:br>
              <a:rPr lang="en-GB" sz="4800" dirty="0" smtClean="0">
                <a:latin typeface="High Tower Text" panose="02040502050506030303" pitchFamily="18" charset="0"/>
              </a:rPr>
            </a:br>
            <a:endParaRPr lang="en-GB" sz="4800" dirty="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509759" y="5647332"/>
            <a:ext cx="2413589" cy="1000634"/>
          </a:xfrm>
          <a:prstGeom prst="rect">
            <a:avLst/>
          </a:prstGeom>
        </p:spPr>
      </p:pic>
      <p:sp>
        <p:nvSpPr>
          <p:cNvPr id="3" name="Content Placeholder 2"/>
          <p:cNvSpPr>
            <a:spLocks noGrp="1"/>
          </p:cNvSpPr>
          <p:nvPr>
            <p:ph idx="1"/>
          </p:nvPr>
        </p:nvSpPr>
        <p:spPr>
          <a:xfrm>
            <a:off x="677334" y="1658983"/>
            <a:ext cx="8596668" cy="4382379"/>
          </a:xfrm>
        </p:spPr>
        <p:txBody>
          <a:bodyPr>
            <a:normAutofit fontScale="92500" lnSpcReduction="20000"/>
          </a:bodyPr>
          <a:lstStyle/>
          <a:p>
            <a:r>
              <a:rPr lang="en-GB" dirty="0" smtClean="0"/>
              <a:t>Completing homework using the strategies discussed and shown.</a:t>
            </a:r>
          </a:p>
          <a:p>
            <a:r>
              <a:rPr lang="en-GB" dirty="0" smtClean="0"/>
              <a:t>Informing your child’s class teacher if you find that your child is finding a certain aspect of maths a challenge at home.</a:t>
            </a:r>
          </a:p>
          <a:p>
            <a:r>
              <a:rPr lang="en-GB" dirty="0" smtClean="0"/>
              <a:t>Allow your child time to practice their times tables.</a:t>
            </a:r>
          </a:p>
          <a:p>
            <a:r>
              <a:rPr lang="en-GB" dirty="0" smtClean="0"/>
              <a:t>Use maths in every day settings for example: money when you go shopping, discussing time and measures when cooking etc.</a:t>
            </a:r>
          </a:p>
          <a:p>
            <a:endParaRPr lang="en-GB" dirty="0"/>
          </a:p>
          <a:p>
            <a:r>
              <a:rPr lang="en-GB" dirty="0" smtClean="0"/>
              <a:t>If you are interested there are a wide range of text to support your child available. The CGP series is particular useful in given example questions to help their learning.</a:t>
            </a:r>
          </a:p>
          <a:p>
            <a:endParaRPr lang="en-GB" dirty="0"/>
          </a:p>
          <a:p>
            <a:pPr marL="0" indent="0">
              <a:buNone/>
            </a:pPr>
            <a:r>
              <a:rPr lang="en-GB" b="1" u="sng" dirty="0" smtClean="0"/>
              <a:t>Coming up…</a:t>
            </a:r>
          </a:p>
          <a:p>
            <a:pPr marL="0" indent="0">
              <a:buNone/>
            </a:pPr>
            <a:r>
              <a:rPr lang="en-GB" dirty="0" smtClean="0"/>
              <a:t>A Mathematic Reasoning Workshop.</a:t>
            </a:r>
          </a:p>
          <a:p>
            <a:pPr marL="0" indent="0">
              <a:buNone/>
            </a:pPr>
            <a:r>
              <a:rPr lang="en-GB" dirty="0" smtClean="0"/>
              <a:t>Date TBC</a:t>
            </a:r>
            <a:endParaRPr lang="en-GB" dirty="0"/>
          </a:p>
        </p:txBody>
      </p:sp>
    </p:spTree>
    <p:extLst>
      <p:ext uri="{BB962C8B-B14F-4D97-AF65-F5344CB8AC3E}">
        <p14:creationId xmlns:p14="http://schemas.microsoft.com/office/powerpoint/2010/main" val="397544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u="sng" dirty="0" smtClean="0">
                <a:latin typeface="High Tower Text" panose="02040502050506030303" pitchFamily="18" charset="0"/>
              </a:rPr>
              <a:t>  </a:t>
            </a:r>
            <a:r>
              <a:rPr lang="en-GB" sz="4800" dirty="0" smtClean="0">
                <a:latin typeface="High Tower Text" panose="02040502050506030303" pitchFamily="18" charset="0"/>
              </a:rPr>
              <a:t/>
            </a:r>
            <a:br>
              <a:rPr lang="en-GB" sz="4800" dirty="0" smtClean="0">
                <a:latin typeface="High Tower Text" panose="02040502050506030303" pitchFamily="18" charset="0"/>
              </a:rPr>
            </a:br>
            <a:endParaRPr lang="en-GB" sz="4800" dirty="0">
              <a:latin typeface="High Tower Text" panose="02040502050506030303" pitchFamily="18" charset="0"/>
            </a:endParaRPr>
          </a:p>
        </p:txBody>
      </p:sp>
      <p:pic>
        <p:nvPicPr>
          <p:cNvPr id="4" name="Picture 3"/>
          <p:cNvPicPr>
            <a:picLocks noChangeAspect="1"/>
          </p:cNvPicPr>
          <p:nvPr/>
        </p:nvPicPr>
        <p:blipFill>
          <a:blip r:embed="rId2"/>
          <a:stretch>
            <a:fillRect/>
          </a:stretch>
        </p:blipFill>
        <p:spPr>
          <a:xfrm>
            <a:off x="8997015" y="5434757"/>
            <a:ext cx="2926334" cy="1213209"/>
          </a:xfrm>
          <a:prstGeom prst="rect">
            <a:avLst/>
          </a:prstGeom>
        </p:spPr>
      </p:pic>
      <p:sp>
        <p:nvSpPr>
          <p:cNvPr id="3" name="Content Placeholder 2"/>
          <p:cNvSpPr>
            <a:spLocks noGrp="1"/>
          </p:cNvSpPr>
          <p:nvPr>
            <p:ph idx="1"/>
          </p:nvPr>
        </p:nvSpPr>
        <p:spPr/>
        <p:txBody>
          <a:bodyPr>
            <a:normAutofit/>
          </a:bodyPr>
          <a:lstStyle/>
          <a:p>
            <a:pPr marL="0" indent="0" algn="ctr">
              <a:buNone/>
            </a:pPr>
            <a:endParaRPr lang="en-GB" sz="7200" dirty="0" smtClean="0">
              <a:latin typeface="High Tower Text" panose="02040502050506030303" pitchFamily="18" charset="0"/>
            </a:endParaRPr>
          </a:p>
          <a:p>
            <a:pPr marL="0" indent="0" algn="ctr">
              <a:buNone/>
            </a:pPr>
            <a:r>
              <a:rPr lang="en-GB" sz="9600" dirty="0" smtClean="0">
                <a:latin typeface="High Tower Text" panose="02040502050506030303" pitchFamily="18" charset="0"/>
              </a:rPr>
              <a:t>Questions</a:t>
            </a:r>
            <a:endParaRPr lang="en-GB" sz="9600" dirty="0">
              <a:latin typeface="High Tower Text" panose="02040502050506030303" pitchFamily="18" charset="0"/>
            </a:endParaRPr>
          </a:p>
        </p:txBody>
      </p:sp>
      <p:pic>
        <p:nvPicPr>
          <p:cNvPr id="1026" name="Picture 2" descr="Free Question Mark Transparent Clip Art with No Background - ClipartKey"/>
          <p:cNvPicPr>
            <a:picLocks noChangeAspect="1" noChangeArrowheads="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715895" y="521494"/>
            <a:ext cx="47625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424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Aims of the workshop</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3200" dirty="0" smtClean="0">
                <a:latin typeface="High Tower Text" panose="02040502050506030303" pitchFamily="18" charset="0"/>
              </a:rPr>
              <a:t>Written methods for all 4 operations: Addition, subtraction, multiplication and division</a:t>
            </a:r>
          </a:p>
          <a:p>
            <a:r>
              <a:rPr lang="en-GB" sz="3200" dirty="0" smtClean="0">
                <a:latin typeface="High Tower Text" panose="02040502050506030303" pitchFamily="18" charset="0"/>
              </a:rPr>
              <a:t>How you can support at home</a:t>
            </a:r>
          </a:p>
          <a:p>
            <a:r>
              <a:rPr lang="en-GB" sz="3200" dirty="0" smtClean="0">
                <a:latin typeface="High Tower Text" panose="02040502050506030303" pitchFamily="18" charset="0"/>
              </a:rPr>
              <a:t>Preparation </a:t>
            </a:r>
            <a:r>
              <a:rPr lang="en-GB" sz="3200" dirty="0">
                <a:latin typeface="High Tower Text" panose="02040502050506030303" pitchFamily="18" charset="0"/>
              </a:rPr>
              <a:t>for the Year 4 ‘Multiplication Tables Check</a:t>
            </a:r>
            <a:r>
              <a:rPr lang="en-GB" sz="3200" dirty="0" smtClean="0">
                <a:latin typeface="High Tower Text" panose="02040502050506030303" pitchFamily="18" charset="0"/>
              </a:rPr>
              <a:t>’</a:t>
            </a:r>
          </a:p>
          <a:p>
            <a:r>
              <a:rPr lang="en-GB" sz="3200" dirty="0" smtClean="0">
                <a:latin typeface="High Tower Text" panose="02040502050506030303" pitchFamily="18" charset="0"/>
              </a:rPr>
              <a:t>Questions</a:t>
            </a:r>
            <a:endParaRPr lang="en-GB" sz="3200" dirty="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588137" y="5679826"/>
            <a:ext cx="2335212" cy="968140"/>
          </a:xfrm>
          <a:prstGeom prst="rect">
            <a:avLst/>
          </a:prstGeom>
        </p:spPr>
      </p:pic>
    </p:spTree>
    <p:extLst>
      <p:ext uri="{BB962C8B-B14F-4D97-AF65-F5344CB8AC3E}">
        <p14:creationId xmlns:p14="http://schemas.microsoft.com/office/powerpoint/2010/main" val="202489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Written Strategies - Addition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pic>
        <p:nvPicPr>
          <p:cNvPr id="5" name="Content Placeholder 4"/>
          <p:cNvPicPr>
            <a:picLocks noGrp="1" noChangeAspect="1"/>
          </p:cNvPicPr>
          <p:nvPr>
            <p:ph idx="1"/>
          </p:nvPr>
        </p:nvPicPr>
        <p:blipFill>
          <a:blip r:embed="rId2"/>
          <a:stretch>
            <a:fillRect/>
          </a:stretch>
        </p:blipFill>
        <p:spPr>
          <a:xfrm>
            <a:off x="366134" y="1802674"/>
            <a:ext cx="11246783" cy="3069772"/>
          </a:xfrm>
          <a:prstGeom prst="rect">
            <a:avLst/>
          </a:prstGeom>
        </p:spPr>
      </p:pic>
      <p:pic>
        <p:nvPicPr>
          <p:cNvPr id="4" name="Picture 3"/>
          <p:cNvPicPr>
            <a:picLocks noChangeAspect="1"/>
          </p:cNvPicPr>
          <p:nvPr/>
        </p:nvPicPr>
        <p:blipFill>
          <a:blip r:embed="rId3">
            <a:lum bright="70000" contrast="-70000"/>
          </a:blip>
          <a:stretch>
            <a:fillRect/>
          </a:stretch>
        </p:blipFill>
        <p:spPr>
          <a:xfrm>
            <a:off x="9594207" y="5682343"/>
            <a:ext cx="2329141" cy="965623"/>
          </a:xfrm>
          <a:prstGeom prst="rect">
            <a:avLst/>
          </a:prstGeom>
        </p:spPr>
      </p:pic>
    </p:spTree>
    <p:extLst>
      <p:ext uri="{BB962C8B-B14F-4D97-AF65-F5344CB8AC3E}">
        <p14:creationId xmlns:p14="http://schemas.microsoft.com/office/powerpoint/2010/main" val="301773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800" u="sng" dirty="0" smtClean="0">
                <a:latin typeface="High Tower Text" panose="02040502050506030303" pitchFamily="18" charset="0"/>
              </a:rPr>
              <a:t>Written Strategies - Subtraction  </a:t>
            </a:r>
            <a:r>
              <a:rPr lang="en-GB" sz="4800" dirty="0" smtClean="0">
                <a:latin typeface="High Tower Text" panose="02040502050506030303" pitchFamily="18" charset="0"/>
              </a:rPr>
              <a:t/>
            </a:r>
            <a:br>
              <a:rPr lang="en-GB" sz="4800" dirty="0" smtClean="0">
                <a:latin typeface="High Tower Text" panose="02040502050506030303" pitchFamily="18" charset="0"/>
              </a:rPr>
            </a:br>
            <a:endParaRPr lang="en-GB" sz="4800" dirty="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657225" y="5708469"/>
            <a:ext cx="2266124" cy="939497"/>
          </a:xfrm>
          <a:prstGeom prst="rect">
            <a:avLst/>
          </a:prstGeom>
        </p:spPr>
      </p:pic>
      <p:pic>
        <p:nvPicPr>
          <p:cNvPr id="6" name="Content Placeholder 5"/>
          <p:cNvPicPr>
            <a:picLocks noGrp="1" noChangeAspect="1"/>
          </p:cNvPicPr>
          <p:nvPr>
            <p:ph idx="1"/>
          </p:nvPr>
        </p:nvPicPr>
        <p:blipFill>
          <a:blip r:embed="rId3"/>
          <a:stretch>
            <a:fillRect/>
          </a:stretch>
        </p:blipFill>
        <p:spPr>
          <a:xfrm>
            <a:off x="220662" y="1612272"/>
            <a:ext cx="10481973" cy="3822485"/>
          </a:xfrm>
          <a:prstGeom prst="rect">
            <a:avLst/>
          </a:prstGeom>
        </p:spPr>
      </p:pic>
    </p:spTree>
    <p:extLst>
      <p:ext uri="{BB962C8B-B14F-4D97-AF65-F5344CB8AC3E}">
        <p14:creationId xmlns:p14="http://schemas.microsoft.com/office/powerpoint/2010/main" val="294521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u="sng" dirty="0" smtClean="0">
                <a:latin typeface="High Tower Text" panose="02040502050506030303" pitchFamily="18" charset="0"/>
              </a:rPr>
              <a:t>Written Strategies - Multiplication  </a:t>
            </a:r>
            <a:r>
              <a:rPr lang="en-GB" sz="4800" dirty="0" smtClean="0">
                <a:latin typeface="High Tower Text" panose="02040502050506030303" pitchFamily="18" charset="0"/>
              </a:rPr>
              <a:t/>
            </a:r>
            <a:br>
              <a:rPr lang="en-GB" sz="4800" dirty="0" smtClean="0">
                <a:latin typeface="High Tower Text" panose="02040502050506030303" pitchFamily="18" charset="0"/>
              </a:rPr>
            </a:br>
            <a:endParaRPr lang="en-GB" sz="4800" dirty="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720239" y="5734594"/>
            <a:ext cx="2203109" cy="913372"/>
          </a:xfrm>
          <a:prstGeom prst="rect">
            <a:avLst/>
          </a:prstGeom>
        </p:spPr>
      </p:pic>
      <p:pic>
        <p:nvPicPr>
          <p:cNvPr id="5" name="Content Placeholder 4"/>
          <p:cNvPicPr>
            <a:picLocks noGrp="1" noChangeAspect="1"/>
          </p:cNvPicPr>
          <p:nvPr>
            <p:ph idx="1"/>
          </p:nvPr>
        </p:nvPicPr>
        <p:blipFill>
          <a:blip r:embed="rId3"/>
          <a:stretch>
            <a:fillRect/>
          </a:stretch>
        </p:blipFill>
        <p:spPr>
          <a:xfrm>
            <a:off x="374074" y="1350818"/>
            <a:ext cx="9185562" cy="4684063"/>
          </a:xfrm>
          <a:prstGeom prst="rect">
            <a:avLst/>
          </a:prstGeom>
        </p:spPr>
      </p:pic>
    </p:spTree>
    <p:extLst>
      <p:ext uri="{BB962C8B-B14F-4D97-AF65-F5344CB8AC3E}">
        <p14:creationId xmlns:p14="http://schemas.microsoft.com/office/powerpoint/2010/main" val="65759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400" u="sng" dirty="0" smtClean="0">
                <a:latin typeface="High Tower Text" panose="02040502050506030303" pitchFamily="18" charset="0"/>
              </a:rPr>
              <a:t>Written Strategies - Division  </a:t>
            </a:r>
            <a:r>
              <a:rPr lang="en-GB" sz="4800" dirty="0" smtClean="0">
                <a:latin typeface="High Tower Text" panose="02040502050506030303" pitchFamily="18" charset="0"/>
              </a:rPr>
              <a:t/>
            </a:r>
            <a:br>
              <a:rPr lang="en-GB" sz="4800" dirty="0" smtClean="0">
                <a:latin typeface="High Tower Text" panose="02040502050506030303" pitchFamily="18" charset="0"/>
              </a:rPr>
            </a:br>
            <a:endParaRPr lang="en-GB" sz="4800" dirty="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509761" y="5647332"/>
            <a:ext cx="2413588" cy="1000634"/>
          </a:xfrm>
          <a:prstGeom prst="rect">
            <a:avLst/>
          </a:prstGeom>
        </p:spPr>
      </p:pic>
      <p:pic>
        <p:nvPicPr>
          <p:cNvPr id="6" name="Content Placeholder 5"/>
          <p:cNvPicPr>
            <a:picLocks noGrp="1" noChangeAspect="1"/>
          </p:cNvPicPr>
          <p:nvPr>
            <p:ph idx="1"/>
          </p:nvPr>
        </p:nvPicPr>
        <p:blipFill>
          <a:blip r:embed="rId3"/>
          <a:stretch>
            <a:fillRect/>
          </a:stretch>
        </p:blipFill>
        <p:spPr>
          <a:xfrm>
            <a:off x="677690" y="1723162"/>
            <a:ext cx="8596312" cy="1664274"/>
          </a:xfrm>
          <a:prstGeom prst="rect">
            <a:avLst/>
          </a:prstGeom>
        </p:spPr>
      </p:pic>
      <p:pic>
        <p:nvPicPr>
          <p:cNvPr id="7" name="Picture 6"/>
          <p:cNvPicPr>
            <a:picLocks noChangeAspect="1"/>
          </p:cNvPicPr>
          <p:nvPr/>
        </p:nvPicPr>
        <p:blipFill>
          <a:blip r:embed="rId4"/>
          <a:stretch>
            <a:fillRect/>
          </a:stretch>
        </p:blipFill>
        <p:spPr>
          <a:xfrm>
            <a:off x="1878590" y="3696998"/>
            <a:ext cx="4486275" cy="2581275"/>
          </a:xfrm>
          <a:prstGeom prst="rect">
            <a:avLst/>
          </a:prstGeom>
        </p:spPr>
      </p:pic>
    </p:spTree>
    <p:extLst>
      <p:ext uri="{BB962C8B-B14F-4D97-AF65-F5344CB8AC3E}">
        <p14:creationId xmlns:p14="http://schemas.microsoft.com/office/powerpoint/2010/main" val="229649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Year 4 Multiplication Tables Check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3200" dirty="0" smtClean="0">
                <a:latin typeface="High Tower Text" panose="02040502050506030303" pitchFamily="18" charset="0"/>
                <a:hlinkClick r:id="rId2"/>
              </a:rPr>
              <a:t>www.gov.uk</a:t>
            </a:r>
            <a:r>
              <a:rPr lang="en-GB" sz="3200" dirty="0" smtClean="0">
                <a:latin typeface="High Tower Text" panose="02040502050506030303" pitchFamily="18" charset="0"/>
              </a:rPr>
              <a:t> has not updated their information for the 20/21 academic year as yet.</a:t>
            </a:r>
          </a:p>
          <a:p>
            <a:r>
              <a:rPr lang="en-GB" sz="3200" u="sng" dirty="0" smtClean="0">
                <a:latin typeface="High Tower Text" panose="02040502050506030303" pitchFamily="18" charset="0"/>
              </a:rPr>
              <a:t>Purpose: </a:t>
            </a:r>
            <a:r>
              <a:rPr lang="en-GB" sz="3200" dirty="0" smtClean="0">
                <a:latin typeface="High Tower Text" panose="02040502050506030303" pitchFamily="18" charset="0"/>
              </a:rPr>
              <a:t>To determine whether pupils can recall their times tables fluently. Support schools in identifying pupils who need additional support.</a:t>
            </a:r>
          </a:p>
        </p:txBody>
      </p:sp>
      <p:pic>
        <p:nvPicPr>
          <p:cNvPr id="4" name="Picture 3"/>
          <p:cNvPicPr>
            <a:picLocks noChangeAspect="1"/>
          </p:cNvPicPr>
          <p:nvPr/>
        </p:nvPicPr>
        <p:blipFill>
          <a:blip r:embed="rId3">
            <a:lum bright="70000" contrast="-70000"/>
          </a:blip>
          <a:stretch>
            <a:fillRect/>
          </a:stretch>
        </p:blipFill>
        <p:spPr>
          <a:xfrm>
            <a:off x="9588137" y="5679826"/>
            <a:ext cx="2335212" cy="968140"/>
          </a:xfrm>
          <a:prstGeom prst="rect">
            <a:avLst/>
          </a:prstGeom>
        </p:spPr>
      </p:pic>
      <p:sp>
        <p:nvSpPr>
          <p:cNvPr id="5" name="Rectangle 4"/>
          <p:cNvSpPr/>
          <p:nvPr/>
        </p:nvSpPr>
        <p:spPr>
          <a:xfrm>
            <a:off x="1136073" y="5625220"/>
            <a:ext cx="6096000" cy="646331"/>
          </a:xfrm>
          <a:prstGeom prst="rect">
            <a:avLst/>
          </a:prstGeom>
        </p:spPr>
        <p:txBody>
          <a:bodyPr>
            <a:spAutoFit/>
          </a:bodyPr>
          <a:lstStyle/>
          <a:p>
            <a:r>
              <a:rPr lang="en-GB" dirty="0"/>
              <a:t>https://www.gov.uk/government/publications/multiplication-tables-check-information-for-parents</a:t>
            </a:r>
          </a:p>
        </p:txBody>
      </p:sp>
    </p:spTree>
    <p:extLst>
      <p:ext uri="{BB962C8B-B14F-4D97-AF65-F5344CB8AC3E}">
        <p14:creationId xmlns:p14="http://schemas.microsoft.com/office/powerpoint/2010/main" val="283248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Year 4 Multiplication Tables Check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3200" b="1" u="sng" dirty="0" smtClean="0">
                <a:solidFill>
                  <a:schemeClr val="accent1"/>
                </a:solidFill>
                <a:latin typeface="High Tower Text" panose="02040502050506030303" pitchFamily="18" charset="0"/>
              </a:rPr>
              <a:t>What is the process?</a:t>
            </a:r>
          </a:p>
          <a:p>
            <a:pPr marL="0" indent="0">
              <a:buNone/>
            </a:pPr>
            <a:r>
              <a:rPr lang="en-GB" sz="3200" dirty="0">
                <a:latin typeface="High Tower Text" panose="02040502050506030303" pitchFamily="18" charset="0"/>
              </a:rPr>
              <a:t>The MTC is an on-screen check consisting of 25 times tables questions. Your</a:t>
            </a:r>
          </a:p>
          <a:p>
            <a:pPr marL="0" indent="0">
              <a:buNone/>
            </a:pPr>
            <a:r>
              <a:rPr lang="en-GB" sz="3200" dirty="0">
                <a:latin typeface="High Tower Text" panose="02040502050506030303" pitchFamily="18" charset="0"/>
              </a:rPr>
              <a:t>child will answer 3 practice questions before moving on to the </a:t>
            </a:r>
            <a:r>
              <a:rPr lang="en-GB" sz="3200" dirty="0" err="1">
                <a:latin typeface="High Tower Text" panose="02040502050506030303" pitchFamily="18" charset="0"/>
              </a:rPr>
              <a:t>offcial</a:t>
            </a:r>
            <a:r>
              <a:rPr lang="en-GB" sz="3200" dirty="0">
                <a:latin typeface="High Tower Text" panose="02040502050506030303" pitchFamily="18" charset="0"/>
              </a:rPr>
              <a:t> check, and</a:t>
            </a:r>
          </a:p>
          <a:p>
            <a:pPr marL="0" indent="0">
              <a:buNone/>
            </a:pPr>
            <a:r>
              <a:rPr lang="en-GB" sz="3200" dirty="0">
                <a:latin typeface="High Tower Text" panose="02040502050506030303" pitchFamily="18" charset="0"/>
              </a:rPr>
              <a:t>will then have 6 seconds to answer each question. On average, the check should</a:t>
            </a:r>
          </a:p>
          <a:p>
            <a:pPr marL="0" indent="0">
              <a:buNone/>
            </a:pPr>
            <a:r>
              <a:rPr lang="en-GB" sz="3200" dirty="0">
                <a:latin typeface="High Tower Text" panose="02040502050506030303" pitchFamily="18" charset="0"/>
              </a:rPr>
              <a:t>take no longer than 5 minutes to complete.</a:t>
            </a:r>
            <a:endParaRPr lang="en-GB" sz="3200" dirty="0" smtClean="0">
              <a:latin typeface="High Tower Text" panose="02040502050506030303" pitchFamily="18" charset="0"/>
            </a:endParaRPr>
          </a:p>
        </p:txBody>
      </p:sp>
      <p:pic>
        <p:nvPicPr>
          <p:cNvPr id="4" name="Picture 3"/>
          <p:cNvPicPr>
            <a:picLocks noChangeAspect="1"/>
          </p:cNvPicPr>
          <p:nvPr/>
        </p:nvPicPr>
        <p:blipFill>
          <a:blip r:embed="rId2">
            <a:lum bright="70000" contrast="-70000"/>
          </a:blip>
          <a:stretch>
            <a:fillRect/>
          </a:stretch>
        </p:blipFill>
        <p:spPr>
          <a:xfrm>
            <a:off x="9575073" y="5674411"/>
            <a:ext cx="2348275" cy="973555"/>
          </a:xfrm>
          <a:prstGeom prst="rect">
            <a:avLst/>
          </a:prstGeom>
        </p:spPr>
      </p:pic>
    </p:spTree>
    <p:extLst>
      <p:ext uri="{BB962C8B-B14F-4D97-AF65-F5344CB8AC3E}">
        <p14:creationId xmlns:p14="http://schemas.microsoft.com/office/powerpoint/2010/main" val="264130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5400" u="sng" dirty="0" smtClean="0">
                <a:latin typeface="High Tower Text" panose="02040502050506030303" pitchFamily="18" charset="0"/>
              </a:rPr>
              <a:t>Year 4 Multiplication Tables Check </a:t>
            </a:r>
            <a:r>
              <a:rPr lang="en-GB" dirty="0" smtClean="0">
                <a:latin typeface="High Tower Text" panose="02040502050506030303" pitchFamily="18" charset="0"/>
              </a:rPr>
              <a:t/>
            </a:r>
            <a:br>
              <a:rPr lang="en-GB" dirty="0" smtClean="0">
                <a:latin typeface="High Tower Text" panose="02040502050506030303" pitchFamily="18" charset="0"/>
              </a:rPr>
            </a:br>
            <a:endParaRPr lang="en-GB" dirty="0">
              <a:latin typeface="High Tower Text" panose="02040502050506030303" pitchFamily="18" charset="0"/>
            </a:endParaRPr>
          </a:p>
        </p:txBody>
      </p:sp>
      <p:sp>
        <p:nvSpPr>
          <p:cNvPr id="3" name="Content Placeholder 2"/>
          <p:cNvSpPr>
            <a:spLocks noGrp="1"/>
          </p:cNvSpPr>
          <p:nvPr>
            <p:ph idx="1"/>
          </p:nvPr>
        </p:nvSpPr>
        <p:spPr/>
        <p:txBody>
          <a:bodyPr>
            <a:noAutofit/>
          </a:bodyPr>
          <a:lstStyle/>
          <a:p>
            <a:r>
              <a:rPr lang="en-GB" sz="2800" dirty="0" smtClean="0">
                <a:latin typeface="High Tower Text" panose="02040502050506030303" pitchFamily="18" charset="0"/>
              </a:rPr>
              <a:t>Schools have a 3 week window to administer the test – scheduled from Monday 7</a:t>
            </a:r>
            <a:r>
              <a:rPr lang="en-GB" sz="2800" baseline="30000" dirty="0" smtClean="0">
                <a:latin typeface="High Tower Text" panose="02040502050506030303" pitchFamily="18" charset="0"/>
              </a:rPr>
              <a:t>th</a:t>
            </a:r>
            <a:r>
              <a:rPr lang="en-GB" sz="2800" dirty="0" smtClean="0">
                <a:latin typeface="High Tower Text" panose="02040502050506030303" pitchFamily="18" charset="0"/>
              </a:rPr>
              <a:t> June 2021.</a:t>
            </a:r>
          </a:p>
          <a:p>
            <a:r>
              <a:rPr lang="en-GB" sz="2800" dirty="0" smtClean="0">
                <a:latin typeface="High Tower Text" panose="02040502050506030303" pitchFamily="18" charset="0"/>
              </a:rPr>
              <a:t>Can be administered individually, in small groups or as a whole class.</a:t>
            </a:r>
          </a:p>
          <a:p>
            <a:r>
              <a:rPr lang="en-GB" sz="2800" dirty="0" smtClean="0">
                <a:latin typeface="High Tower Text" panose="02040502050506030303" pitchFamily="18" charset="0"/>
              </a:rPr>
              <a:t>A ‘Try it out’ area is open from March for pupils. Allowing them to practice using the computer program. Also allows teachers to assess if any pupils need support in accessing the test.</a:t>
            </a:r>
          </a:p>
        </p:txBody>
      </p:sp>
      <p:pic>
        <p:nvPicPr>
          <p:cNvPr id="4" name="Picture 3"/>
          <p:cNvPicPr>
            <a:picLocks noChangeAspect="1"/>
          </p:cNvPicPr>
          <p:nvPr/>
        </p:nvPicPr>
        <p:blipFill>
          <a:blip r:embed="rId2">
            <a:lum bright="70000" contrast="-70000"/>
          </a:blip>
          <a:stretch>
            <a:fillRect/>
          </a:stretch>
        </p:blipFill>
        <p:spPr>
          <a:xfrm>
            <a:off x="9499681" y="5643154"/>
            <a:ext cx="2423668" cy="1004812"/>
          </a:xfrm>
          <a:prstGeom prst="rect">
            <a:avLst/>
          </a:prstGeom>
        </p:spPr>
      </p:pic>
    </p:spTree>
    <p:extLst>
      <p:ext uri="{BB962C8B-B14F-4D97-AF65-F5344CB8AC3E}">
        <p14:creationId xmlns:p14="http://schemas.microsoft.com/office/powerpoint/2010/main" val="3911732367"/>
      </p:ext>
    </p:extLst>
  </p:cSld>
  <p:clrMapOvr>
    <a:masterClrMapping/>
  </p:clrMapOvr>
</p:sld>
</file>

<file path=ppt/theme/theme1.xml><?xml version="1.0" encoding="utf-8"?>
<a:theme xmlns:a="http://schemas.openxmlformats.org/drawingml/2006/main" name="Facet">
  <a:themeElements>
    <a:clrScheme name="Custom 2">
      <a:dk1>
        <a:sysClr val="windowText" lastClr="000000"/>
      </a:dk1>
      <a:lt1>
        <a:sysClr val="window" lastClr="FFFFFF"/>
      </a:lt1>
      <a:dk2>
        <a:srgbClr val="2C3C43"/>
      </a:dk2>
      <a:lt2>
        <a:srgbClr val="EBEBEB"/>
      </a:lt2>
      <a:accent1>
        <a:srgbClr val="164161"/>
      </a:accent1>
      <a:accent2>
        <a:srgbClr val="D8AE12"/>
      </a:accent2>
      <a:accent3>
        <a:srgbClr val="D8AE12"/>
      </a:accent3>
      <a:accent4>
        <a:srgbClr val="212D32"/>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146</TotalTime>
  <Words>470</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High Tower Text</vt:lpstr>
      <vt:lpstr>Trebuchet MS</vt:lpstr>
      <vt:lpstr>Wingdings 3</vt:lpstr>
      <vt:lpstr>Facet</vt:lpstr>
      <vt:lpstr>Years 3, 4 &amp;5 - Maths Calculation Strategies</vt:lpstr>
      <vt:lpstr>Aims of the workshop </vt:lpstr>
      <vt:lpstr>Written Strategies - Addition   </vt:lpstr>
      <vt:lpstr>Written Strategies - Subtraction   </vt:lpstr>
      <vt:lpstr>Written Strategies - Multiplication   </vt:lpstr>
      <vt:lpstr>Written Strategies - Division   </vt:lpstr>
      <vt:lpstr>Year 4 Multiplication Tables Check  </vt:lpstr>
      <vt:lpstr>Year 4 Multiplication Tables Check  </vt:lpstr>
      <vt:lpstr>Year 4 Multiplication Tables Check  </vt:lpstr>
      <vt:lpstr>Year 4 Multiplication Tables Check  </vt:lpstr>
      <vt:lpstr>Year 4 Multiplication Tables Check  </vt:lpstr>
      <vt:lpstr>How can you support at home: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Years 3, 4 &amp;5 - Maths Calculation Strategies</dc:title>
  <dc:creator>Peter Fairbrother</dc:creator>
  <cp:lastModifiedBy>Rosie Godfrey</cp:lastModifiedBy>
  <cp:revision>10</cp:revision>
  <dcterms:created xsi:type="dcterms:W3CDTF">2020-11-29T10:03:01Z</dcterms:created>
  <dcterms:modified xsi:type="dcterms:W3CDTF">2020-12-02T11:50:10Z</dcterms:modified>
</cp:coreProperties>
</file>